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diagrams/data1.xml" ContentType="application/vnd.openxmlformats-officedocument.drawingml.diagramData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sldIdLst>
    <p:sldId id="322" r:id="rId2"/>
    <p:sldId id="324" r:id="rId3"/>
    <p:sldId id="325" r:id="rId4"/>
    <p:sldId id="326" r:id="rId5"/>
    <p:sldId id="327" r:id="rId6"/>
    <p:sldId id="259" r:id="rId7"/>
    <p:sldId id="261" r:id="rId8"/>
    <p:sldId id="260" r:id="rId9"/>
    <p:sldId id="263" r:id="rId10"/>
    <p:sldId id="345" r:id="rId11"/>
    <p:sldId id="342" r:id="rId12"/>
    <p:sldId id="346" r:id="rId13"/>
    <p:sldId id="258" r:id="rId14"/>
    <p:sldId id="266" r:id="rId15"/>
    <p:sldId id="269" r:id="rId16"/>
    <p:sldId id="347" r:id="rId17"/>
    <p:sldId id="270" r:id="rId18"/>
    <p:sldId id="271" r:id="rId19"/>
    <p:sldId id="272" r:id="rId20"/>
    <p:sldId id="257" r:id="rId21"/>
    <p:sldId id="34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9"/>
  </p:normalViewPr>
  <p:slideViewPr>
    <p:cSldViewPr snapToGrid="0" showGuides="1">
      <p:cViewPr varScale="1">
        <p:scale>
          <a:sx n="108" d="100"/>
          <a:sy n="108" d="100"/>
        </p:scale>
        <p:origin x="73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130A39-F47A-457A-9A27-608BF25425E6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6A94A95-4F44-4E8A-A034-3E7263B37FD2}">
      <dgm:prSet/>
      <dgm:spPr/>
      <dgm:t>
        <a:bodyPr/>
        <a:lstStyle/>
        <a:p>
          <a:r>
            <a:rPr lang="en-US"/>
            <a:t>Mario Greyling and Nurture Health</a:t>
          </a:r>
        </a:p>
      </dgm:t>
    </dgm:pt>
    <dgm:pt modelId="{F8BE5861-0770-4200-B818-4A058381607B}" type="parTrans" cxnId="{93BF514E-797A-4D57-B4D7-B17410585DEF}">
      <dgm:prSet/>
      <dgm:spPr/>
      <dgm:t>
        <a:bodyPr/>
        <a:lstStyle/>
        <a:p>
          <a:endParaRPr lang="en-US"/>
        </a:p>
      </dgm:t>
    </dgm:pt>
    <dgm:pt modelId="{513F634E-EE5A-4208-861C-FC50D15B715E}" type="sibTrans" cxnId="{93BF514E-797A-4D57-B4D7-B17410585DEF}">
      <dgm:prSet/>
      <dgm:spPr/>
      <dgm:t>
        <a:bodyPr/>
        <a:lstStyle/>
        <a:p>
          <a:endParaRPr lang="en-US"/>
        </a:p>
      </dgm:t>
    </dgm:pt>
    <dgm:pt modelId="{CE4276F1-819E-4F96-95E4-315268B4DA59}">
      <dgm:prSet/>
      <dgm:spPr/>
      <dgm:t>
        <a:bodyPr/>
        <a:lstStyle/>
        <a:p>
          <a:r>
            <a:rPr lang="en-US"/>
            <a:t>Vee Wilson, Francois Theron and the IRF’s Physical Medicine and Rehabilitation Fellows from all over SA</a:t>
          </a:r>
        </a:p>
      </dgm:t>
    </dgm:pt>
    <dgm:pt modelId="{C6533F9B-331B-4C23-9760-7F74FB12836B}" type="parTrans" cxnId="{AF4082A7-E768-4CB4-872F-13E1EAB10FE3}">
      <dgm:prSet/>
      <dgm:spPr/>
      <dgm:t>
        <a:bodyPr/>
        <a:lstStyle/>
        <a:p>
          <a:endParaRPr lang="en-US"/>
        </a:p>
      </dgm:t>
    </dgm:pt>
    <dgm:pt modelId="{3E1C934E-3379-4D73-81BC-0B1B866F4065}" type="sibTrans" cxnId="{AF4082A7-E768-4CB4-872F-13E1EAB10FE3}">
      <dgm:prSet/>
      <dgm:spPr/>
      <dgm:t>
        <a:bodyPr/>
        <a:lstStyle/>
        <a:p>
          <a:endParaRPr lang="en-US"/>
        </a:p>
      </dgm:t>
    </dgm:pt>
    <dgm:pt modelId="{D5BFDD50-9E13-4734-AEE8-358CAF5840E4}">
      <dgm:prSet/>
      <dgm:spPr/>
      <dgm:t>
        <a:bodyPr/>
        <a:lstStyle/>
        <a:p>
          <a:r>
            <a:rPr lang="en-US" dirty="0"/>
            <a:t>ISCOS and my new South African friends!</a:t>
          </a:r>
        </a:p>
      </dgm:t>
    </dgm:pt>
    <dgm:pt modelId="{B369B38A-1A4C-4090-A0C0-6C6DCE5321A7}" type="parTrans" cxnId="{3D36A813-6537-424C-A5E4-F2B6D1033A3D}">
      <dgm:prSet/>
      <dgm:spPr/>
      <dgm:t>
        <a:bodyPr/>
        <a:lstStyle/>
        <a:p>
          <a:endParaRPr lang="en-US"/>
        </a:p>
      </dgm:t>
    </dgm:pt>
    <dgm:pt modelId="{E7E5D824-C829-4483-ABD6-2A41FA024B97}" type="sibTrans" cxnId="{3D36A813-6537-424C-A5E4-F2B6D1033A3D}">
      <dgm:prSet/>
      <dgm:spPr/>
      <dgm:t>
        <a:bodyPr/>
        <a:lstStyle/>
        <a:p>
          <a:endParaRPr lang="en-US"/>
        </a:p>
      </dgm:t>
    </dgm:pt>
    <dgm:pt modelId="{C01943F6-9B93-964E-9903-680A9B1BC038}" type="pres">
      <dgm:prSet presAssocID="{33130A39-F47A-457A-9A27-608BF25425E6}" presName="outerComposite" presStyleCnt="0">
        <dgm:presLayoutVars>
          <dgm:chMax val="5"/>
          <dgm:dir/>
          <dgm:resizeHandles val="exact"/>
        </dgm:presLayoutVars>
      </dgm:prSet>
      <dgm:spPr/>
    </dgm:pt>
    <dgm:pt modelId="{A64EA35B-2C1A-BA45-AF92-78B4739C0783}" type="pres">
      <dgm:prSet presAssocID="{33130A39-F47A-457A-9A27-608BF25425E6}" presName="dummyMaxCanvas" presStyleCnt="0">
        <dgm:presLayoutVars/>
      </dgm:prSet>
      <dgm:spPr/>
    </dgm:pt>
    <dgm:pt modelId="{654E5DC5-5217-9940-96C8-7FB68B98A0BE}" type="pres">
      <dgm:prSet presAssocID="{33130A39-F47A-457A-9A27-608BF25425E6}" presName="ThreeNodes_1" presStyleLbl="node1" presStyleIdx="0" presStyleCnt="3">
        <dgm:presLayoutVars>
          <dgm:bulletEnabled val="1"/>
        </dgm:presLayoutVars>
      </dgm:prSet>
      <dgm:spPr/>
    </dgm:pt>
    <dgm:pt modelId="{9F96272B-8298-4747-A68A-64BC105CE2A1}" type="pres">
      <dgm:prSet presAssocID="{33130A39-F47A-457A-9A27-608BF25425E6}" presName="ThreeNodes_2" presStyleLbl="node1" presStyleIdx="1" presStyleCnt="3">
        <dgm:presLayoutVars>
          <dgm:bulletEnabled val="1"/>
        </dgm:presLayoutVars>
      </dgm:prSet>
      <dgm:spPr/>
    </dgm:pt>
    <dgm:pt modelId="{E9195738-CDE9-AB49-90F0-A9539AC4ABB9}" type="pres">
      <dgm:prSet presAssocID="{33130A39-F47A-457A-9A27-608BF25425E6}" presName="ThreeNodes_3" presStyleLbl="node1" presStyleIdx="2" presStyleCnt="3">
        <dgm:presLayoutVars>
          <dgm:bulletEnabled val="1"/>
        </dgm:presLayoutVars>
      </dgm:prSet>
      <dgm:spPr/>
    </dgm:pt>
    <dgm:pt modelId="{BDF8FB7B-96EA-8740-96AF-729A8FFB465A}" type="pres">
      <dgm:prSet presAssocID="{33130A39-F47A-457A-9A27-608BF25425E6}" presName="ThreeConn_1-2" presStyleLbl="fgAccFollowNode1" presStyleIdx="0" presStyleCnt="2">
        <dgm:presLayoutVars>
          <dgm:bulletEnabled val="1"/>
        </dgm:presLayoutVars>
      </dgm:prSet>
      <dgm:spPr/>
    </dgm:pt>
    <dgm:pt modelId="{C9F98DBC-B7FD-1449-A02C-78179937DFCD}" type="pres">
      <dgm:prSet presAssocID="{33130A39-F47A-457A-9A27-608BF25425E6}" presName="ThreeConn_2-3" presStyleLbl="fgAccFollowNode1" presStyleIdx="1" presStyleCnt="2">
        <dgm:presLayoutVars>
          <dgm:bulletEnabled val="1"/>
        </dgm:presLayoutVars>
      </dgm:prSet>
      <dgm:spPr/>
    </dgm:pt>
    <dgm:pt modelId="{BFF9DA06-9DAC-164C-87CF-6CBAB229B954}" type="pres">
      <dgm:prSet presAssocID="{33130A39-F47A-457A-9A27-608BF25425E6}" presName="ThreeNodes_1_text" presStyleLbl="node1" presStyleIdx="2" presStyleCnt="3">
        <dgm:presLayoutVars>
          <dgm:bulletEnabled val="1"/>
        </dgm:presLayoutVars>
      </dgm:prSet>
      <dgm:spPr/>
    </dgm:pt>
    <dgm:pt modelId="{C5D9DE67-E259-2840-9E39-8639FF1D88EE}" type="pres">
      <dgm:prSet presAssocID="{33130A39-F47A-457A-9A27-608BF25425E6}" presName="ThreeNodes_2_text" presStyleLbl="node1" presStyleIdx="2" presStyleCnt="3">
        <dgm:presLayoutVars>
          <dgm:bulletEnabled val="1"/>
        </dgm:presLayoutVars>
      </dgm:prSet>
      <dgm:spPr/>
    </dgm:pt>
    <dgm:pt modelId="{051109FF-6B81-284B-84C0-F907FB981916}" type="pres">
      <dgm:prSet presAssocID="{33130A39-F47A-457A-9A27-608BF25425E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7177600-2A12-5D4A-B7C2-A9E08946AA17}" type="presOf" srcId="{33130A39-F47A-457A-9A27-608BF25425E6}" destId="{C01943F6-9B93-964E-9903-680A9B1BC038}" srcOrd="0" destOrd="0" presId="urn:microsoft.com/office/officeart/2005/8/layout/vProcess5"/>
    <dgm:cxn modelId="{3D36A813-6537-424C-A5E4-F2B6D1033A3D}" srcId="{33130A39-F47A-457A-9A27-608BF25425E6}" destId="{D5BFDD50-9E13-4734-AEE8-358CAF5840E4}" srcOrd="2" destOrd="0" parTransId="{B369B38A-1A4C-4090-A0C0-6C6DCE5321A7}" sibTransId="{E7E5D824-C829-4483-ABD6-2A41FA024B97}"/>
    <dgm:cxn modelId="{0D063314-3D12-8B49-911C-319553938D7D}" type="presOf" srcId="{B6A94A95-4F44-4E8A-A034-3E7263B37FD2}" destId="{654E5DC5-5217-9940-96C8-7FB68B98A0BE}" srcOrd="0" destOrd="0" presId="urn:microsoft.com/office/officeart/2005/8/layout/vProcess5"/>
    <dgm:cxn modelId="{046A191D-91D4-7840-976C-40654F71198C}" type="presOf" srcId="{D5BFDD50-9E13-4734-AEE8-358CAF5840E4}" destId="{E9195738-CDE9-AB49-90F0-A9539AC4ABB9}" srcOrd="0" destOrd="0" presId="urn:microsoft.com/office/officeart/2005/8/layout/vProcess5"/>
    <dgm:cxn modelId="{991E8B4B-30DD-A548-8FB2-8C7DE3FB581A}" type="presOf" srcId="{CE4276F1-819E-4F96-95E4-315268B4DA59}" destId="{9F96272B-8298-4747-A68A-64BC105CE2A1}" srcOrd="0" destOrd="0" presId="urn:microsoft.com/office/officeart/2005/8/layout/vProcess5"/>
    <dgm:cxn modelId="{93BF514E-797A-4D57-B4D7-B17410585DEF}" srcId="{33130A39-F47A-457A-9A27-608BF25425E6}" destId="{B6A94A95-4F44-4E8A-A034-3E7263B37FD2}" srcOrd="0" destOrd="0" parTransId="{F8BE5861-0770-4200-B818-4A058381607B}" sibTransId="{513F634E-EE5A-4208-861C-FC50D15B715E}"/>
    <dgm:cxn modelId="{270D1077-EA30-4D4E-B66A-B491BC8E8501}" type="presOf" srcId="{CE4276F1-819E-4F96-95E4-315268B4DA59}" destId="{C5D9DE67-E259-2840-9E39-8639FF1D88EE}" srcOrd="1" destOrd="0" presId="urn:microsoft.com/office/officeart/2005/8/layout/vProcess5"/>
    <dgm:cxn modelId="{C3A6868F-3B5A-E24B-BA65-EB3D61E0957C}" type="presOf" srcId="{D5BFDD50-9E13-4734-AEE8-358CAF5840E4}" destId="{051109FF-6B81-284B-84C0-F907FB981916}" srcOrd="1" destOrd="0" presId="urn:microsoft.com/office/officeart/2005/8/layout/vProcess5"/>
    <dgm:cxn modelId="{E49185A5-2925-F74E-81E5-E88C327A2331}" type="presOf" srcId="{513F634E-EE5A-4208-861C-FC50D15B715E}" destId="{BDF8FB7B-96EA-8740-96AF-729A8FFB465A}" srcOrd="0" destOrd="0" presId="urn:microsoft.com/office/officeart/2005/8/layout/vProcess5"/>
    <dgm:cxn modelId="{AF4082A7-E768-4CB4-872F-13E1EAB10FE3}" srcId="{33130A39-F47A-457A-9A27-608BF25425E6}" destId="{CE4276F1-819E-4F96-95E4-315268B4DA59}" srcOrd="1" destOrd="0" parTransId="{C6533F9B-331B-4C23-9760-7F74FB12836B}" sibTransId="{3E1C934E-3379-4D73-81BC-0B1B866F4065}"/>
    <dgm:cxn modelId="{435666A9-BAC4-AF45-BB62-50669CD022E2}" type="presOf" srcId="{B6A94A95-4F44-4E8A-A034-3E7263B37FD2}" destId="{BFF9DA06-9DAC-164C-87CF-6CBAB229B954}" srcOrd="1" destOrd="0" presId="urn:microsoft.com/office/officeart/2005/8/layout/vProcess5"/>
    <dgm:cxn modelId="{27D722DA-C4E2-0E4E-A6EA-12E4821E1918}" type="presOf" srcId="{3E1C934E-3379-4D73-81BC-0B1B866F4065}" destId="{C9F98DBC-B7FD-1449-A02C-78179937DFCD}" srcOrd="0" destOrd="0" presId="urn:microsoft.com/office/officeart/2005/8/layout/vProcess5"/>
    <dgm:cxn modelId="{273365E8-DFD3-9F46-8D7E-9936E25CE588}" type="presParOf" srcId="{C01943F6-9B93-964E-9903-680A9B1BC038}" destId="{A64EA35B-2C1A-BA45-AF92-78B4739C0783}" srcOrd="0" destOrd="0" presId="urn:microsoft.com/office/officeart/2005/8/layout/vProcess5"/>
    <dgm:cxn modelId="{CD88A841-2881-AC4A-967A-FC0206729C70}" type="presParOf" srcId="{C01943F6-9B93-964E-9903-680A9B1BC038}" destId="{654E5DC5-5217-9940-96C8-7FB68B98A0BE}" srcOrd="1" destOrd="0" presId="urn:microsoft.com/office/officeart/2005/8/layout/vProcess5"/>
    <dgm:cxn modelId="{7AC31291-5528-1B4A-9100-1A9FB0C3996D}" type="presParOf" srcId="{C01943F6-9B93-964E-9903-680A9B1BC038}" destId="{9F96272B-8298-4747-A68A-64BC105CE2A1}" srcOrd="2" destOrd="0" presId="urn:microsoft.com/office/officeart/2005/8/layout/vProcess5"/>
    <dgm:cxn modelId="{B6A997B3-F6F4-9B46-ABCC-161DE217A609}" type="presParOf" srcId="{C01943F6-9B93-964E-9903-680A9B1BC038}" destId="{E9195738-CDE9-AB49-90F0-A9539AC4ABB9}" srcOrd="3" destOrd="0" presId="urn:microsoft.com/office/officeart/2005/8/layout/vProcess5"/>
    <dgm:cxn modelId="{7350EEED-A455-E640-B718-A40D7C4D8E9F}" type="presParOf" srcId="{C01943F6-9B93-964E-9903-680A9B1BC038}" destId="{BDF8FB7B-96EA-8740-96AF-729A8FFB465A}" srcOrd="4" destOrd="0" presId="urn:microsoft.com/office/officeart/2005/8/layout/vProcess5"/>
    <dgm:cxn modelId="{ACF7D7A4-D019-1641-8391-D51C4158AD0F}" type="presParOf" srcId="{C01943F6-9B93-964E-9903-680A9B1BC038}" destId="{C9F98DBC-B7FD-1449-A02C-78179937DFCD}" srcOrd="5" destOrd="0" presId="urn:microsoft.com/office/officeart/2005/8/layout/vProcess5"/>
    <dgm:cxn modelId="{A17FE624-1A81-CF48-8777-F3E048C1FD64}" type="presParOf" srcId="{C01943F6-9B93-964E-9903-680A9B1BC038}" destId="{BFF9DA06-9DAC-164C-87CF-6CBAB229B954}" srcOrd="6" destOrd="0" presId="urn:microsoft.com/office/officeart/2005/8/layout/vProcess5"/>
    <dgm:cxn modelId="{8BCA50E3-8B82-A74F-8095-E80E81652A68}" type="presParOf" srcId="{C01943F6-9B93-964E-9903-680A9B1BC038}" destId="{C5D9DE67-E259-2840-9E39-8639FF1D88EE}" srcOrd="7" destOrd="0" presId="urn:microsoft.com/office/officeart/2005/8/layout/vProcess5"/>
    <dgm:cxn modelId="{B2056674-A4FA-2042-9B66-69C4612B3CF9}" type="presParOf" srcId="{C01943F6-9B93-964E-9903-680A9B1BC038}" destId="{051109FF-6B81-284B-84C0-F907FB981916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E5DC5-5217-9940-96C8-7FB68B98A0BE}">
      <dsp:nvSpPr>
        <dsp:cNvPr id="0" name=""/>
        <dsp:cNvSpPr/>
      </dsp:nvSpPr>
      <dsp:spPr>
        <a:xfrm>
          <a:off x="0" y="0"/>
          <a:ext cx="8161020" cy="10744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Mario Greyling and Nurture Health</a:t>
          </a:r>
        </a:p>
      </dsp:txBody>
      <dsp:txXfrm>
        <a:off x="31469" y="31469"/>
        <a:ext cx="7001636" cy="1011482"/>
      </dsp:txXfrm>
    </dsp:sp>
    <dsp:sp modelId="{9F96272B-8298-4747-A68A-64BC105CE2A1}">
      <dsp:nvSpPr>
        <dsp:cNvPr id="0" name=""/>
        <dsp:cNvSpPr/>
      </dsp:nvSpPr>
      <dsp:spPr>
        <a:xfrm>
          <a:off x="720089" y="1253490"/>
          <a:ext cx="8161020" cy="10744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Vee Wilson, Francois Theron and the IRF’s Physical Medicine and Rehabilitation Fellows from all over SA</a:t>
          </a:r>
        </a:p>
      </dsp:txBody>
      <dsp:txXfrm>
        <a:off x="751558" y="1284959"/>
        <a:ext cx="6679619" cy="1011481"/>
      </dsp:txXfrm>
    </dsp:sp>
    <dsp:sp modelId="{E9195738-CDE9-AB49-90F0-A9539AC4ABB9}">
      <dsp:nvSpPr>
        <dsp:cNvPr id="0" name=""/>
        <dsp:cNvSpPr/>
      </dsp:nvSpPr>
      <dsp:spPr>
        <a:xfrm>
          <a:off x="1440179" y="2506980"/>
          <a:ext cx="8161020" cy="10744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ISCOS and my new South African friends!</a:t>
          </a:r>
        </a:p>
      </dsp:txBody>
      <dsp:txXfrm>
        <a:off x="1471648" y="2538449"/>
        <a:ext cx="6679619" cy="1011482"/>
      </dsp:txXfrm>
    </dsp:sp>
    <dsp:sp modelId="{BDF8FB7B-96EA-8740-96AF-729A8FFB465A}">
      <dsp:nvSpPr>
        <dsp:cNvPr id="0" name=""/>
        <dsp:cNvSpPr/>
      </dsp:nvSpPr>
      <dsp:spPr>
        <a:xfrm>
          <a:off x="7462647" y="814768"/>
          <a:ext cx="698372" cy="69837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7619781" y="814768"/>
        <a:ext cx="384104" cy="525525"/>
      </dsp:txXfrm>
    </dsp:sp>
    <dsp:sp modelId="{C9F98DBC-B7FD-1449-A02C-78179937DFCD}">
      <dsp:nvSpPr>
        <dsp:cNvPr id="0" name=""/>
        <dsp:cNvSpPr/>
      </dsp:nvSpPr>
      <dsp:spPr>
        <a:xfrm>
          <a:off x="8182737" y="2061095"/>
          <a:ext cx="698372" cy="69837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8339871" y="2061095"/>
        <a:ext cx="384104" cy="5255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62F08E6-F80B-EF49-81E6-5EBCAD7BD01A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B5E0E0D-E6CA-5C43-88C2-9A5A91C055F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03467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08E6-F80B-EF49-81E6-5EBCAD7BD01A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0E0D-E6CA-5C43-88C2-9A5A91C0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5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08E6-F80B-EF49-81E6-5EBCAD7BD01A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0E0D-E6CA-5C43-88C2-9A5A91C0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5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08E6-F80B-EF49-81E6-5EBCAD7BD01A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0E0D-E6CA-5C43-88C2-9A5A91C0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17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2F08E6-F80B-EF49-81E6-5EBCAD7BD01A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5E0E0D-E6CA-5C43-88C2-9A5A91C055F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13464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08E6-F80B-EF49-81E6-5EBCAD7BD01A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0E0D-E6CA-5C43-88C2-9A5A91C0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5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08E6-F80B-EF49-81E6-5EBCAD7BD01A}" type="datetimeFigureOut">
              <a:rPr lang="en-US" smtClean="0"/>
              <a:t>5/21/25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0E0D-E6CA-5C43-88C2-9A5A91C0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87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08E6-F80B-EF49-81E6-5EBCAD7BD01A}" type="datetimeFigureOut">
              <a:rPr lang="en-US" smtClean="0"/>
              <a:t>5/21/25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0E0D-E6CA-5C43-88C2-9A5A91C0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33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F08E6-F80B-EF49-81E6-5EBCAD7BD01A}" type="datetimeFigureOut">
              <a:rPr lang="en-US" smtClean="0"/>
              <a:t>5/21/25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5E0E0D-E6CA-5C43-88C2-9A5A91C05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29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2F08E6-F80B-EF49-81E6-5EBCAD7BD01A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5E0E0D-E6CA-5C43-88C2-9A5A91C055F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9733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2F08E6-F80B-EF49-81E6-5EBCAD7BD01A}" type="datetimeFigureOut">
              <a:rPr lang="en-US" smtClean="0"/>
              <a:t>5/21/25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5E0E0D-E6CA-5C43-88C2-9A5A91C055F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8656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062F08E6-F80B-EF49-81E6-5EBCAD7BD01A}" type="datetimeFigureOut">
              <a:rPr lang="en-US" smtClean="0"/>
              <a:t>5/21/25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B5E0E0D-E6CA-5C43-88C2-9A5A91C055F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168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hyperlink" Target="http://www.rehabforum.org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7.emf"/><Relationship Id="rId7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53D681-0108-B8DB-FE48-3EBDE21AE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419" y="2897540"/>
            <a:ext cx="522605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C0D2D8-E9DC-CECE-5762-75186555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7639"/>
            <a:ext cx="10515600" cy="1325563"/>
          </a:xfr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en-US" dirty="0"/>
              <a:t>Breaking the barriers for Rehabilitation Medicine in Africa and Globally: the role of the International Rehabilitation Forum</a:t>
            </a:r>
            <a:b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sz="27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Andrew J. Haig, M.D.</a:t>
            </a:r>
            <a:br>
              <a:rPr lang="en-US" altLang="en-US" sz="2700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sz="2700" dirty="0" err="1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andyhaig@umich.edu</a:t>
            </a:r>
            <a:endParaRPr lang="en-US" altLang="en-US" dirty="0">
              <a:effectLst>
                <a:outerShdw blurRad="38100" dist="38100" dir="2700000" algn="tl">
                  <a:srgbClr val="000000"/>
                </a:outerShdw>
              </a:effectLst>
              <a:ea typeface="ＭＳ Ｐゴシック" panose="020B060007020508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A94A7-BDDA-1B5D-EB05-CBFA87400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697" y="2897540"/>
            <a:ext cx="2885722" cy="396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D7DD63-C014-DF19-75D1-7D8B396AE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6096000"/>
            <a:ext cx="2625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/>
              <a:t>Pain, no nerve damage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CBC2D-00AB-A93D-BE8B-D9DAD2FFE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671" y="6096000"/>
            <a:ext cx="258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FFFFFF"/>
                </a:solidFill>
              </a:rPr>
              <a:t>Nerve damage, no pain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ABDD5-02F2-E560-771F-8D2ECA1C1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4222E-8C5E-24A6-FE2A-0185D23B6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US" sz="3400"/>
              <a:t>PM&amp;R is the standard elsewhere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33205-B575-4B0D-22A4-DD466F439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r>
              <a:rPr lang="en-US" sz="1900"/>
              <a:t>69 National societies are members of ISPRM</a:t>
            </a:r>
          </a:p>
          <a:p>
            <a:r>
              <a:rPr lang="en-US" sz="1900"/>
              <a:t>39,000 in China</a:t>
            </a:r>
          </a:p>
          <a:p>
            <a:r>
              <a:rPr lang="en-US" sz="1900"/>
              <a:t>12,000 in the United States</a:t>
            </a:r>
          </a:p>
          <a:p>
            <a:r>
              <a:rPr lang="en-US" sz="1900"/>
              <a:t>4000 in Italy</a:t>
            </a:r>
          </a:p>
          <a:p>
            <a:r>
              <a:rPr lang="en-US" sz="1900"/>
              <a:t>1200 in Mexico</a:t>
            </a:r>
          </a:p>
          <a:p>
            <a:r>
              <a:rPr lang="en-US" sz="1900"/>
              <a:t>1000 in Indonesia</a:t>
            </a:r>
          </a:p>
          <a:p>
            <a:r>
              <a:rPr lang="en-US" sz="1900"/>
              <a:t>200 in Bangladesh</a:t>
            </a:r>
          </a:p>
          <a:p>
            <a:endParaRPr lang="en-US" sz="1900"/>
          </a:p>
          <a:p>
            <a:endParaRPr lang="en-US" sz="1900"/>
          </a:p>
          <a:p>
            <a:endParaRPr lang="en-US" sz="19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A47277-DAAE-C490-C7CF-EE62E49DA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094" y="645106"/>
            <a:ext cx="3935810" cy="52477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AD1925-A75D-BC4D-7655-4AD5C8037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036" y="6029324"/>
            <a:ext cx="794713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1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57C8B-1B99-C64A-B107-B86229C2F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went wrong with PM&amp;R in Africa?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8F480-D0C3-F04A-B85A-610071706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Community Based Rehab?  Similar idea as Community Based Brain Surgery</a:t>
            </a:r>
          </a:p>
          <a:p>
            <a:r>
              <a:rPr lang="en-US" dirty="0"/>
              <a:t>International aid organizations get money for helping, not creating jobs for clinicians</a:t>
            </a:r>
          </a:p>
          <a:p>
            <a:r>
              <a:rPr lang="en-US" dirty="0"/>
              <a:t>Different anatomically oriented specialists see rehab therapists as technicians.</a:t>
            </a:r>
          </a:p>
          <a:p>
            <a:r>
              <a:rPr lang="en-US" dirty="0"/>
              <a:t>Ministries of health, education, agriculture, employment, all pass the buck.</a:t>
            </a:r>
          </a:p>
          <a:p>
            <a:r>
              <a:rPr lang="en-US" dirty="0"/>
              <a:t>Conflict of interest:  People with disability ‘in’ the communities don’t represent those in the trauma unit.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F3A3F-40D8-A3F9-1FD7-5B7F34C33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036" y="6029324"/>
            <a:ext cx="794713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2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EF2A4-ED8E-E955-564F-2982A53D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different in South Africa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8903B-8CAA-0598-E3C3-775D6BAC8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Private and government inpatient rehabilitation centers providing good care.</a:t>
            </a:r>
          </a:p>
          <a:p>
            <a:r>
              <a:rPr lang="en-US" dirty="0"/>
              <a:t>Many self-trained doctors who become quite good at some limited part of inpatient rehabilitation</a:t>
            </a:r>
          </a:p>
          <a:p>
            <a:pPr lvl="1"/>
            <a:r>
              <a:rPr lang="en-US" dirty="0"/>
              <a:t>Gaps that interfere with their personal sophistication</a:t>
            </a:r>
          </a:p>
          <a:p>
            <a:pPr lvl="1"/>
            <a:r>
              <a:rPr lang="en-US" dirty="0"/>
              <a:t>Mostly not trained in outpatient pain, EMG, sports, spine, pediatric rehab</a:t>
            </a:r>
          </a:p>
          <a:p>
            <a:pPr lvl="1"/>
            <a:r>
              <a:rPr lang="en-US" dirty="0"/>
              <a:t>Little consultation in acute hospitals</a:t>
            </a:r>
          </a:p>
          <a:p>
            <a:r>
              <a:rPr lang="en-US" dirty="0"/>
              <a:t>No recognition of the specialty by government or employers</a:t>
            </a:r>
          </a:p>
          <a:p>
            <a:r>
              <a:rPr lang="en-US" dirty="0"/>
              <a:t>No academic program in rehabilitation medicine</a:t>
            </a:r>
          </a:p>
          <a:p>
            <a:r>
              <a:rPr lang="en-US" dirty="0"/>
              <a:t>Most medical students have no idea of this career path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474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CA019-8C7B-3643-8E30-EAE5FC04D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The International Rehabilitation Forum</a:t>
            </a:r>
            <a:br>
              <a:rPr lang="en-US" dirty="0"/>
            </a:br>
            <a:r>
              <a:rPr lang="en-US" dirty="0">
                <a:hlinkClick r:id="rId2"/>
              </a:rPr>
              <a:t>www.rehabforum.org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CBFE1-5588-E142-BB53-8F545553D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15 year old not-for-profit organization dedicated to advancing rehabilitation throughout the world</a:t>
            </a:r>
          </a:p>
          <a:p>
            <a:r>
              <a:rPr lang="en-US" dirty="0"/>
              <a:t>We shine a light on what’s needed</a:t>
            </a:r>
          </a:p>
          <a:p>
            <a:r>
              <a:rPr lang="en-US" dirty="0"/>
              <a:t>We collaborate and are subservient</a:t>
            </a:r>
          </a:p>
          <a:p>
            <a:r>
              <a:rPr lang="en-US" dirty="0"/>
              <a:t>Subservient to YOU:  We are a tool for you to use in your personal mission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BC413B-E989-B040-B4DC-63BB48805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4688" y="5349876"/>
            <a:ext cx="13716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6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US" sz="3400"/>
              <a:t>The IRF Africa Rehabilitation Fellowship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r>
              <a:rPr lang="en-US" sz="1700"/>
              <a:t>Years of groundwork with clinicians, administrators, and governments</a:t>
            </a:r>
          </a:p>
          <a:p>
            <a:r>
              <a:rPr lang="en-US" sz="1700"/>
              <a:t>NO money to the local hospitals</a:t>
            </a:r>
          </a:p>
          <a:p>
            <a:r>
              <a:rPr lang="en-US" sz="1700"/>
              <a:t>Extensive work with national Colleges of Physicians to legitimize the fellowship</a:t>
            </a:r>
          </a:p>
          <a:p>
            <a:pPr lvl="1"/>
            <a:r>
              <a:rPr lang="en-US" sz="1700"/>
              <a:t>Official board certification in Ghana and Ethiopia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B631B884-6C6A-3968-6A5A-09653E24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9" r="2509"/>
          <a:stretch>
            <a:fillRect/>
          </a:stretch>
        </p:blipFill>
        <p:spPr>
          <a:xfrm>
            <a:off x="6420843" y="645106"/>
            <a:ext cx="3738312" cy="52477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1F41CF-2B8C-E6E3-AB55-845677E6B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036" y="6029324"/>
            <a:ext cx="794713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0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Curriculum behind the curriculum: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/>
            <a:r>
              <a:rPr lang="en-US" sz="3200" dirty="0"/>
              <a:t>Fighting the political and financial battles together</a:t>
            </a:r>
          </a:p>
          <a:p>
            <a:pPr lvl="1"/>
            <a:r>
              <a:rPr lang="en-US" sz="3200" dirty="0"/>
              <a:t>Preparing to be the national leaders</a:t>
            </a:r>
          </a:p>
          <a:p>
            <a:pPr lvl="1"/>
            <a:r>
              <a:rPr lang="en-US" sz="3200" dirty="0"/>
              <a:t>Preparing to be a unified African leadership</a:t>
            </a:r>
          </a:p>
          <a:p>
            <a:pPr lvl="1"/>
            <a:r>
              <a:rPr lang="en-US" sz="3200" dirty="0"/>
              <a:t>Rehab for Africa, not implanted American rehab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8DCA7A-6F9F-2FC7-B9CA-76DF731A9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036" y="6029324"/>
            <a:ext cx="794713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3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F5A57-FA28-A43B-21F0-187E07F48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7ED24-F427-529F-0146-68C1E99364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5A2AD2-BE7F-6C57-70A8-E679F5D77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90" y="141594"/>
            <a:ext cx="11747219" cy="657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96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 is NOT AT ALL perfect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 to find faculty</a:t>
            </a:r>
          </a:p>
          <a:p>
            <a:r>
              <a:rPr lang="en-US" dirty="0"/>
              <a:t>Hard to get consistent homework from faculty</a:t>
            </a:r>
          </a:p>
          <a:p>
            <a:r>
              <a:rPr lang="en-US" dirty="0"/>
              <a:t>Hands on help is REALLY needed</a:t>
            </a:r>
          </a:p>
          <a:p>
            <a:r>
              <a:rPr lang="en-US" dirty="0"/>
              <a:t>Travel outside is REALLY needed</a:t>
            </a:r>
          </a:p>
          <a:p>
            <a:r>
              <a:rPr lang="en-US" dirty="0"/>
              <a:t>Western competency exams sometimes don’t fit African medicine</a:t>
            </a:r>
          </a:p>
          <a:p>
            <a:r>
              <a:rPr lang="en-US" dirty="0"/>
              <a:t>Next years fellows come from where?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78A00-C55B-D148-3BC8-07863BD30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036" y="6029324"/>
            <a:ext cx="794713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US" dirty="0"/>
              <a:t>Yet there’s a future.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r>
              <a:rPr lang="en-US" sz="1700" dirty="0"/>
              <a:t>These fellows now have legitimacy to practice and be teachers in PRM.   Give SA a decade and their students will be fully trained.</a:t>
            </a:r>
          </a:p>
          <a:p>
            <a:r>
              <a:rPr lang="en-US" sz="1700" dirty="0"/>
              <a:t>Their institutions have committed to a next phase</a:t>
            </a:r>
          </a:p>
          <a:p>
            <a:r>
              <a:rPr lang="en-US" sz="1700" dirty="0"/>
              <a:t>A number of doctors and institutions across Africa have contacted us to join in.</a:t>
            </a:r>
          </a:p>
          <a:p>
            <a:endParaRPr lang="en-US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FE8DD-2C25-F31D-1D12-01E43A52E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467" y="825080"/>
            <a:ext cx="6517065" cy="48877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C055C1-285A-B01D-A12B-BF1162B2F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036" y="6029324"/>
            <a:ext cx="794713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5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there is scalability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900" dirty="0"/>
              <a:t>Lectures are easy to scale</a:t>
            </a:r>
          </a:p>
          <a:p>
            <a:r>
              <a:rPr lang="en-US" sz="1900" dirty="0"/>
              <a:t>Case conferences probably easy</a:t>
            </a:r>
          </a:p>
          <a:p>
            <a:r>
              <a:rPr lang="en-US" sz="1900" dirty="0"/>
              <a:t>Each site must commit to:</a:t>
            </a:r>
          </a:p>
          <a:p>
            <a:pPr lvl="1"/>
            <a:r>
              <a:rPr lang="en-US" sz="1900" dirty="0"/>
              <a:t>A local faculty mentor</a:t>
            </a:r>
          </a:p>
          <a:p>
            <a:pPr lvl="1"/>
            <a:r>
              <a:rPr lang="en-US" sz="1900" dirty="0"/>
              <a:t>An ongoing program-not just one interested person</a:t>
            </a:r>
          </a:p>
          <a:p>
            <a:pPr lvl="1"/>
            <a:r>
              <a:rPr lang="en-US" sz="1900" dirty="0"/>
              <a:t>Redesign of clinical processes towards a  rehab team and an inpatient ward</a:t>
            </a:r>
          </a:p>
          <a:p>
            <a:pPr lvl="1"/>
            <a:r>
              <a:rPr lang="en-US" sz="1900" dirty="0"/>
              <a:t>An outside fully trained PRM mentor</a:t>
            </a:r>
          </a:p>
          <a:p>
            <a:r>
              <a:rPr lang="en-US" sz="1900" dirty="0"/>
              <a:t>The ISPRM now supports us; we help lead the WHO’s World Rehabilitation Alliance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11D20-831E-261E-80D7-BFC8DCFBD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036" y="6029324"/>
            <a:ext cx="794713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4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D551D-881F-3940-9B4A-756F93518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951C77-F8ED-E84F-9603-8BBAB21E7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326467" cy="46672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Haig Consulting </a:t>
            </a:r>
          </a:p>
          <a:p>
            <a:r>
              <a:rPr lang="en-US" dirty="0"/>
              <a:t>Haig Physical Medicine</a:t>
            </a:r>
          </a:p>
          <a:p>
            <a:r>
              <a:rPr lang="en-US" dirty="0"/>
              <a:t>I’m a foreigner</a:t>
            </a:r>
          </a:p>
          <a:p>
            <a:pPr lvl="1"/>
            <a:r>
              <a:rPr lang="en-US" dirty="0"/>
              <a:t>I speak </a:t>
            </a:r>
            <a:r>
              <a:rPr lang="en-US" dirty="0" err="1"/>
              <a:t>Cheezehead</a:t>
            </a:r>
            <a:r>
              <a:rPr lang="en-US" dirty="0"/>
              <a:t> dialect </a:t>
            </a:r>
          </a:p>
          <a:p>
            <a:pPr lvl="2"/>
            <a:r>
              <a:rPr lang="en-US" dirty="0"/>
              <a:t>(from Wisconsin)</a:t>
            </a:r>
          </a:p>
          <a:p>
            <a:pPr lvl="1"/>
            <a:r>
              <a:rPr lang="en-US" dirty="0"/>
              <a:t>I’m emeritus professor at the University of Michigan. </a:t>
            </a:r>
          </a:p>
          <a:p>
            <a:pPr lvl="2"/>
            <a:r>
              <a:rPr lang="en-US" dirty="0"/>
              <a:t>(It’s the one shaped like a mitt)</a:t>
            </a:r>
          </a:p>
          <a:p>
            <a:pPr lvl="2"/>
            <a:r>
              <a:rPr lang="en-US" dirty="0"/>
              <a:t>Emeritus=demented</a:t>
            </a:r>
          </a:p>
          <a:p>
            <a:pPr lvl="1"/>
            <a:r>
              <a:rPr lang="en-US" dirty="0"/>
              <a:t>I live in touristy Vermont where it snows all winter. </a:t>
            </a:r>
          </a:p>
          <a:p>
            <a:pPr lvl="2"/>
            <a:r>
              <a:rPr lang="en-US" dirty="0"/>
              <a:t>Don’t come in July…sledding is not so good then </a:t>
            </a:r>
          </a:p>
          <a:p>
            <a:pPr lvl="2"/>
            <a:r>
              <a:rPr lang="en-US" dirty="0"/>
              <a:t>and all you can do is bike, swim and hike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27029-D4FB-9B41-B1A4-B59F1B70E2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4" name="Content Placeholder 7" descr="Andy brigit ski troll.HEIC">
            <a:extLst>
              <a:ext uri="{FF2B5EF4-FFF2-40B4-BE49-F238E27FC236}">
                <a16:creationId xmlns:a16="http://schemas.microsoft.com/office/drawing/2014/main" id="{966248E7-C4C7-6C42-BC68-B7E373D49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9" r="25799"/>
          <a:stretch>
            <a:fillRect/>
          </a:stretch>
        </p:blipFill>
        <p:spPr>
          <a:xfrm rot="5400000">
            <a:off x="6557684" y="676120"/>
            <a:ext cx="4351337" cy="67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0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277A3-3981-51D9-F966-D42F0C7D5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Finally…SA’s </a:t>
            </a:r>
            <a:r>
              <a:rPr lang="en-US"/>
              <a:t>leadership of </a:t>
            </a:r>
            <a:r>
              <a:rPr lang="en-US" dirty="0"/>
              <a:t>Africa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375EE-B20D-B24F-2E97-A69684E6B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Institutional ranking for research productivity ‘about’ Africa</a:t>
            </a:r>
          </a:p>
          <a:p>
            <a:r>
              <a:rPr lang="en-US" dirty="0"/>
              <a:t>University of Ghana is rated #47</a:t>
            </a:r>
          </a:p>
          <a:p>
            <a:r>
              <a:rPr lang="en-US" dirty="0"/>
              <a:t>Ahead of that:</a:t>
            </a:r>
          </a:p>
          <a:p>
            <a:r>
              <a:rPr lang="en-US" dirty="0"/>
              <a:t>14 South African Universities</a:t>
            </a:r>
          </a:p>
          <a:p>
            <a:r>
              <a:rPr lang="en-US" dirty="0"/>
              <a:t>33 non-African institutions.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are the thought leaders for 850 million people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C89CA4-0209-E3E3-668D-37ED66AB6653}"/>
              </a:ext>
            </a:extLst>
          </p:cNvPr>
          <p:cNvSpPr txBox="1"/>
          <p:nvPr/>
        </p:nvSpPr>
        <p:spPr>
          <a:xfrm>
            <a:off x="8006009" y="6258995"/>
            <a:ext cx="25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*Scholar GPS, May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BD211D-A325-F207-DB86-16EC55FD2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036" y="6029324"/>
            <a:ext cx="794713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31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DAC95-AFEC-6C37-EFD5-AB215A949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en-US" dirty="0"/>
              <a:t>Thank You South Africa!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5DDB4C2-DB18-F9A6-87D4-6C9B93A859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1371409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058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Here’s some research involving SA: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2286000"/>
            <a:ext cx="4775200" cy="35814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9C8FF4-4B98-526B-80FB-03EB3BD21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036" y="6029324"/>
            <a:ext cx="794713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4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981200" y="38026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b="1" dirty="0"/>
              <a:t>Figure 2:</a:t>
            </a:r>
            <a:br>
              <a:rPr lang="en-US" sz="2400" b="1" dirty="0"/>
            </a:br>
            <a:r>
              <a:rPr lang="en-US" sz="2400" b="1" dirty="0"/>
              <a:t>Above: Adelie penguin in  Antarctica. Below: Homo sapiens in Africa. Both groups have a statistically similar chance of interacting with a physiatrist. Note that the penguins all have legs.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0649" y="1868753"/>
            <a:ext cx="7611761" cy="4753318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1C9B2D-5035-155D-5A83-28E05A322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036" y="6029324"/>
            <a:ext cx="794713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02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37" name="Object 13"/>
          <p:cNvGraphicFramePr>
            <a:graphicFrameLocks noChangeAspect="1"/>
          </p:cNvGraphicFramePr>
          <p:nvPr/>
        </p:nvGraphicFramePr>
        <p:xfrm>
          <a:off x="1524000" y="0"/>
          <a:ext cx="3627438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207000" imgH="6997700" progId="AcroExch.Document.7">
                  <p:embed/>
                </p:oleObj>
              </mc:Choice>
              <mc:Fallback>
                <p:oleObj name="Acrobat Document" r:id="rId2" imgW="5207000" imgH="6997700" progId="AcroExch.Document.7">
                  <p:embed/>
                  <p:pic>
                    <p:nvPicPr>
                      <p:cNvPr id="77837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3627438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4" name="Object 10"/>
          <p:cNvGraphicFramePr>
            <a:graphicFrameLocks noChangeAspect="1"/>
          </p:cNvGraphicFramePr>
          <p:nvPr/>
        </p:nvGraphicFramePr>
        <p:xfrm>
          <a:off x="2895601" y="1676400"/>
          <a:ext cx="3014663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7868748" imgH="11133333" progId="Paint.Picture">
                  <p:embed/>
                </p:oleObj>
              </mc:Choice>
              <mc:Fallback>
                <p:oleObj name="Bitmap Image" r:id="rId4" imgW="7868748" imgH="11133333" progId="Paint.Picture">
                  <p:embed/>
                  <p:pic>
                    <p:nvPicPr>
                      <p:cNvPr id="7783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1" y="1676400"/>
                        <a:ext cx="3014663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6" name="Object 12"/>
          <p:cNvGraphicFramePr>
            <a:graphicFrameLocks noChangeAspect="1"/>
          </p:cNvGraphicFramePr>
          <p:nvPr/>
        </p:nvGraphicFramePr>
        <p:xfrm>
          <a:off x="4191001" y="2971800"/>
          <a:ext cx="3459163" cy="489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5359400" imgH="7581900" progId="AcroExch.Document.7">
                  <p:embed/>
                </p:oleObj>
              </mc:Choice>
              <mc:Fallback>
                <p:oleObj name="Acrobat Document" r:id="rId6" imgW="5359400" imgH="7581900" progId="AcroExch.Document.7">
                  <p:embed/>
                  <p:pic>
                    <p:nvPicPr>
                      <p:cNvPr id="7783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1" y="2971800"/>
                        <a:ext cx="3459163" cy="489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3" name="Object 9"/>
          <p:cNvGraphicFramePr>
            <a:graphicFrameLocks noChangeAspect="1"/>
          </p:cNvGraphicFramePr>
          <p:nvPr/>
        </p:nvGraphicFramePr>
        <p:xfrm>
          <a:off x="5791201" y="4114800"/>
          <a:ext cx="3038475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5486400" imgH="7150100" progId="AcroExch.Document.7">
                  <p:embed/>
                </p:oleObj>
              </mc:Choice>
              <mc:Fallback>
                <p:oleObj name="Acrobat Document" r:id="rId8" imgW="5486400" imgH="7150100" progId="AcroExch.Document.7">
                  <p:embed/>
                  <p:pic>
                    <p:nvPicPr>
                      <p:cNvPr id="7783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1" y="4114800"/>
                        <a:ext cx="3038475" cy="396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83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986339"/>
            <a:ext cx="29178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34025" y="535543"/>
            <a:ext cx="486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this specialty that created such a stir?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9EC60D-8091-F447-9231-20FD60E76F4D}"/>
              </a:ext>
            </a:extLst>
          </p:cNvPr>
          <p:cNvSpPr txBox="1"/>
          <p:nvPr/>
        </p:nvSpPr>
        <p:spPr>
          <a:xfrm>
            <a:off x="5534026" y="160498"/>
            <a:ext cx="495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Why would a paper compare Africans to Penguins?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1383B-3E2E-7C62-2341-075DACB350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02036" y="6029324"/>
            <a:ext cx="794713" cy="828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01494B-DB87-069F-A71B-469B1EE99380}"/>
              </a:ext>
            </a:extLst>
          </p:cNvPr>
          <p:cNvSpPr txBox="1"/>
          <p:nvPr/>
        </p:nvSpPr>
        <p:spPr>
          <a:xfrm>
            <a:off x="5534024" y="904875"/>
            <a:ext cx="4166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Now, a decade later, what is happening?</a:t>
            </a:r>
          </a:p>
        </p:txBody>
      </p:sp>
    </p:spTree>
    <p:extLst>
      <p:ext uri="{BB962C8B-B14F-4D97-AF65-F5344CB8AC3E}">
        <p14:creationId xmlns:p14="http://schemas.microsoft.com/office/powerpoint/2010/main" val="222152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327C5-7320-11C9-B15D-F90E842FC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PM&amp;R:  A physician specialty focused on functioning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D37BE-4138-8704-F63C-9B66D6A87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‘Surgeons use knives, internists use pills, Physiatrists use TEAMS”</a:t>
            </a:r>
          </a:p>
          <a:p>
            <a:pPr lvl="1"/>
            <a:r>
              <a:rPr lang="en-US" dirty="0"/>
              <a:t>Special training to lead and work with allied health teams</a:t>
            </a:r>
          </a:p>
          <a:p>
            <a:pPr lvl="1"/>
            <a:r>
              <a:rPr lang="en-US" dirty="0"/>
              <a:t>Orchestrate goals, time frames, persons responsible, quality</a:t>
            </a:r>
          </a:p>
          <a:p>
            <a:pPr lvl="2"/>
            <a:r>
              <a:rPr lang="en-US" dirty="0"/>
              <a:t>“discharge planning begins on the day of admission”</a:t>
            </a:r>
          </a:p>
          <a:p>
            <a:r>
              <a:rPr lang="en-US" dirty="0"/>
              <a:t>A dedicated, distinct inpatient rehabilitation ward or hospital</a:t>
            </a:r>
          </a:p>
          <a:p>
            <a:r>
              <a:rPr lang="en-US" dirty="0"/>
              <a:t>Consultation in acute hospitals; trauma wards</a:t>
            </a:r>
          </a:p>
          <a:p>
            <a:r>
              <a:rPr lang="en-US" dirty="0"/>
              <a:t>Long term outpatient management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234BB-35D6-DCD9-DFD2-C8D3AF0E8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036" y="6029324"/>
            <a:ext cx="794713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7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30A145-B240-AC5E-8D48-AADDA6D85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PM&amp;R consultation: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2160BB-712D-6C70-B9FD-7DF6FDAE30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Inpatients</a:t>
            </a:r>
          </a:p>
          <a:p>
            <a:r>
              <a:rPr lang="en-US" dirty="0"/>
              <a:t>Spinal cord injury</a:t>
            </a:r>
          </a:p>
          <a:p>
            <a:r>
              <a:rPr lang="en-US" dirty="0"/>
              <a:t>Brain injury</a:t>
            </a:r>
          </a:p>
          <a:p>
            <a:r>
              <a:rPr lang="en-US" dirty="0" err="1"/>
              <a:t>Multitrauma</a:t>
            </a:r>
            <a:endParaRPr lang="en-US" dirty="0"/>
          </a:p>
          <a:p>
            <a:r>
              <a:rPr lang="en-US" dirty="0"/>
              <a:t>Amputation</a:t>
            </a:r>
          </a:p>
          <a:p>
            <a:r>
              <a:rPr lang="en-US" dirty="0"/>
              <a:t>Stroke</a:t>
            </a:r>
          </a:p>
          <a:p>
            <a:r>
              <a:rPr lang="en-US" dirty="0"/>
              <a:t>Neurological diseases</a:t>
            </a:r>
          </a:p>
          <a:p>
            <a:r>
              <a:rPr lang="en-US" dirty="0"/>
              <a:t>Polyarthritis</a:t>
            </a:r>
          </a:p>
          <a:p>
            <a:r>
              <a:rPr lang="en-US" dirty="0"/>
              <a:t>Burns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CECF0A-05B0-C4AF-8A88-61D72EF892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Outpatients</a:t>
            </a:r>
          </a:p>
          <a:p>
            <a:r>
              <a:rPr lang="en-US" dirty="0"/>
              <a:t>Back and neck pain</a:t>
            </a:r>
          </a:p>
          <a:p>
            <a:r>
              <a:rPr lang="en-US" dirty="0"/>
              <a:t>Nerve damage</a:t>
            </a:r>
          </a:p>
          <a:p>
            <a:r>
              <a:rPr lang="en-US" dirty="0"/>
              <a:t>Progressive nerve diseases</a:t>
            </a:r>
          </a:p>
          <a:p>
            <a:r>
              <a:rPr lang="en-US" dirty="0"/>
              <a:t>Sports injuries</a:t>
            </a:r>
          </a:p>
          <a:p>
            <a:r>
              <a:rPr lang="en-US" dirty="0"/>
              <a:t>Work disability</a:t>
            </a:r>
          </a:p>
          <a:p>
            <a:r>
              <a:rPr lang="en-US" dirty="0"/>
              <a:t>Cancer</a:t>
            </a:r>
          </a:p>
          <a:p>
            <a:r>
              <a:rPr lang="en-US" dirty="0"/>
              <a:t>Pediatric disabilities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0A420D-5CB1-B46F-87D4-7CE2F1EE8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036" y="6029324"/>
            <a:ext cx="794713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7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E11D2-412A-57FC-6607-07959EE48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US" sz="3700"/>
              <a:t>PM&amp;R requires physician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7962F-48C5-79D0-0A6F-6D5010ACA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r>
              <a:rPr lang="en-US" sz="1100"/>
              <a:t>Diagnostic expertise</a:t>
            </a:r>
          </a:p>
          <a:p>
            <a:pPr lvl="1"/>
            <a:r>
              <a:rPr lang="en-US" sz="1100"/>
              <a:t>Examination, labs, films</a:t>
            </a:r>
          </a:p>
          <a:p>
            <a:pPr lvl="1"/>
            <a:r>
              <a:rPr lang="en-US" sz="1100"/>
              <a:t>Specialized electromyographers, diagnostic injection skills</a:t>
            </a:r>
          </a:p>
          <a:p>
            <a:r>
              <a:rPr lang="en-US" sz="1100"/>
              <a:t>Treatment expertise</a:t>
            </a:r>
          </a:p>
          <a:p>
            <a:pPr lvl="1"/>
            <a:r>
              <a:rPr lang="en-US" sz="1100"/>
              <a:t>Drugs for bladder, bowel, clots, infections, bleeding, mental health, pain</a:t>
            </a:r>
          </a:p>
          <a:p>
            <a:pPr lvl="1"/>
            <a:r>
              <a:rPr lang="en-US" sz="1100"/>
              <a:t>Procedures for spasticity, pain, etc.</a:t>
            </a:r>
          </a:p>
          <a:p>
            <a:pPr lvl="1"/>
            <a:r>
              <a:rPr lang="en-US" sz="1100"/>
              <a:t>Serial casting, manual medicine other hands-on skills</a:t>
            </a:r>
          </a:p>
          <a:p>
            <a:r>
              <a:rPr lang="en-US" sz="1100"/>
              <a:t>A specific competency in rehab ‘diseases’</a:t>
            </a:r>
          </a:p>
          <a:p>
            <a:pPr lvl="1"/>
            <a:r>
              <a:rPr lang="en-US" sz="1100"/>
              <a:t>Surgeons, internists, neurologists typically sign off quickly</a:t>
            </a:r>
          </a:p>
          <a:p>
            <a:endParaRPr lang="en-US" sz="1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E9CD3F-FBE5-792C-1522-9D22E002C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467" y="825080"/>
            <a:ext cx="6517065" cy="4887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834C8-AF34-E4EE-DFA7-CA3175799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2036" y="6029324"/>
            <a:ext cx="794713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EB713-E4D5-450E-C0AE-3CA570B36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Overwhelming evidence of effectiveness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4E5F3-14BC-DBD9-D11A-974B8F06C6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Since Halstead review 1970’s</a:t>
            </a:r>
          </a:p>
          <a:p>
            <a:r>
              <a:rPr lang="en-US" dirty="0"/>
              <a:t>Dozens of randomized controlled trials.  </a:t>
            </a:r>
          </a:p>
          <a:p>
            <a:r>
              <a:rPr lang="en-US" dirty="0"/>
              <a:t>Outcomes with PM&amp;R:	</a:t>
            </a:r>
          </a:p>
          <a:p>
            <a:pPr lvl="1"/>
            <a:r>
              <a:rPr lang="en-US" dirty="0"/>
              <a:t>Less death</a:t>
            </a:r>
          </a:p>
          <a:p>
            <a:pPr lvl="1"/>
            <a:r>
              <a:rPr lang="en-US" dirty="0"/>
              <a:t>Less disability</a:t>
            </a:r>
          </a:p>
          <a:p>
            <a:pPr lvl="1"/>
            <a:r>
              <a:rPr lang="en-US" dirty="0"/>
              <a:t>Less unnecessary surgery</a:t>
            </a:r>
          </a:p>
          <a:p>
            <a:pPr lvl="1"/>
            <a:r>
              <a:rPr lang="en-US" dirty="0"/>
              <a:t>Less opioid use</a:t>
            </a:r>
          </a:p>
          <a:p>
            <a:pPr lvl="1"/>
            <a:r>
              <a:rPr lang="en-US" dirty="0"/>
              <a:t>shorter length of stay</a:t>
            </a:r>
          </a:p>
          <a:p>
            <a:pPr lvl="1"/>
            <a:r>
              <a:rPr lang="en-US" dirty="0"/>
              <a:t>less cost</a:t>
            </a:r>
          </a:p>
          <a:p>
            <a:pPr lvl="1"/>
            <a:r>
              <a:rPr lang="en-US" dirty="0"/>
              <a:t>better quality of life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1F7D4-5986-2D3C-4133-65089859C3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Empirical evidence from health systems that simply can’t live without PM&amp;R</a:t>
            </a:r>
          </a:p>
          <a:p>
            <a:r>
              <a:rPr lang="en-US" dirty="0"/>
              <a:t>Paul Clyde’s exploration of PM&amp;R in Uganda</a:t>
            </a:r>
          </a:p>
          <a:p>
            <a:pPr lvl="1"/>
            <a:r>
              <a:rPr lang="en-US" dirty="0"/>
              <a:t>The need among wealthy Africans is so great that a fee-for-service PM&amp;R program would support a charity hospital’s services.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E8840-52FB-D54C-8545-7D28DDC89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036" y="6029324"/>
            <a:ext cx="794713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52FA944D82CD4883E4A9A19BB7422F" ma:contentTypeVersion="14" ma:contentTypeDescription="Create a new document." ma:contentTypeScope="" ma:versionID="423fc28bfb8d6160198fd187e2d8cc1b">
  <xsd:schema xmlns:xsd="http://www.w3.org/2001/XMLSchema" xmlns:xs="http://www.w3.org/2001/XMLSchema" xmlns:p="http://schemas.microsoft.com/office/2006/metadata/properties" xmlns:ns2="8c6d6699-a727-4461-919d-f1077cc8834a" xmlns:ns3="705d6c4e-7a84-41e3-9388-2267baf3378b" targetNamespace="http://schemas.microsoft.com/office/2006/metadata/properties" ma:root="true" ma:fieldsID="82fad5a8474d6e82a019f8b740c8b267" ns2:_="" ns3:_="">
    <xsd:import namespace="8c6d6699-a727-4461-919d-f1077cc8834a"/>
    <xsd:import namespace="705d6c4e-7a84-41e3-9388-2267baf337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d6699-a727-4461-919d-f1077cc883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616a205-05c8-476d-9bf8-f0db117704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d6c4e-7a84-41e3-9388-2267baf3378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9f0a093d-723d-4e05-b2f0-fdcc3ad987fc}" ma:internalName="TaxCatchAll" ma:showField="CatchAllData" ma:web="705d6c4e-7a84-41e3-9388-2267baf337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5d6c4e-7a84-41e3-9388-2267baf3378b" xsi:nil="true"/>
    <lcf76f155ced4ddcb4097134ff3c332f xmlns="8c6d6699-a727-4461-919d-f1077cc8834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0710118-71B0-485D-860F-41B6DB75C4EA}"/>
</file>

<file path=customXml/itemProps2.xml><?xml version="1.0" encoding="utf-8"?>
<ds:datastoreItem xmlns:ds="http://schemas.openxmlformats.org/officeDocument/2006/customXml" ds:itemID="{FE66FB94-D825-4141-ACD8-586B50D4BE16}"/>
</file>

<file path=customXml/itemProps3.xml><?xml version="1.0" encoding="utf-8"?>
<ds:datastoreItem xmlns:ds="http://schemas.openxmlformats.org/officeDocument/2006/customXml" ds:itemID="{BDDC596D-515F-4157-B233-1899D56F0AD4}"/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2855</TotalTime>
  <Words>1013</Words>
  <Application>Microsoft Macintosh PowerPoint</Application>
  <PresentationFormat>Widescreen</PresentationFormat>
  <Paragraphs>143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ＭＳ Ｐゴシック</vt:lpstr>
      <vt:lpstr>Franklin Gothic Book</vt:lpstr>
      <vt:lpstr>Crop</vt:lpstr>
      <vt:lpstr>Acrobat Document</vt:lpstr>
      <vt:lpstr>Bitmap Image</vt:lpstr>
      <vt:lpstr>Breaking the barriers for Rehabilitation Medicine in Africa and Globally: the role of the International Rehabilitation Forum Andrew J. Haig, M.D. andyhaig@umich.edu</vt:lpstr>
      <vt:lpstr>Disclosures:</vt:lpstr>
      <vt:lpstr>Here’s some research involving SA:</vt:lpstr>
      <vt:lpstr>Figure 2: Above: Adelie penguin in  Antarctica. Below: Homo sapiens in Africa. Both groups have a statistically similar chance of interacting with a physiatrist. Note that the penguins all have legs.</vt:lpstr>
      <vt:lpstr>PowerPoint Presentation</vt:lpstr>
      <vt:lpstr>PM&amp;R:  A physician specialty focused on functioning</vt:lpstr>
      <vt:lpstr>Common PM&amp;R consultation:</vt:lpstr>
      <vt:lpstr>PM&amp;R requires physician skills</vt:lpstr>
      <vt:lpstr>Overwhelming evidence of effectiveness</vt:lpstr>
      <vt:lpstr>PM&amp;R is the standard elsewhere</vt:lpstr>
      <vt:lpstr>What went wrong with PM&amp;R in Africa?</vt:lpstr>
      <vt:lpstr>What is different in South Africa</vt:lpstr>
      <vt:lpstr>The International Rehabilitation Forum www.rehabforum.org</vt:lpstr>
      <vt:lpstr>The IRF Africa Rehabilitation Fellowship</vt:lpstr>
      <vt:lpstr>Curriculum behind the curriculum:</vt:lpstr>
      <vt:lpstr>PowerPoint Presentation</vt:lpstr>
      <vt:lpstr>It is NOT AT ALL perfect</vt:lpstr>
      <vt:lpstr>Yet there’s a future.</vt:lpstr>
      <vt:lpstr>And there is scalability</vt:lpstr>
      <vt:lpstr>Finally…SA’s leadership of Africa</vt:lpstr>
      <vt:lpstr>Thank You South Africa!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Haig, Andrew</dc:creator>
  <cp:lastModifiedBy>Haig, Andrew</cp:lastModifiedBy>
  <cp:revision>13</cp:revision>
  <dcterms:created xsi:type="dcterms:W3CDTF">2025-05-13T00:21:22Z</dcterms:created>
  <dcterms:modified xsi:type="dcterms:W3CDTF">2025-05-22T06:15:15Z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0x010100EC52FA944D82CD4883E4A9A19BB7422F</vt:lpwstr>
  </property>
  <property fmtid="{D5CDD505-2E9C-101B-9397-08002B2CF9AE}" pid="3" name="MediaServiceImageTags">
    <vt:lpwstr/>
  </property>
</Properties>
</file>